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to Sea Island. Today is about the quiet, deliberate behaviors that make a treatment feel five-star. Set a gracious, calm tone.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Etiquette is not stiffness — it is the quiet infrastructure behind happy guests, a calm team, and your own growth. Connect each to their daily reality.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quick map of the four hours: six modules, building from the individual outward to the team and the guest.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the end of today, here is what you will be able to do. These are the outcomes we assess in the closing role-play.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one. We begin with you — the presence you bring before a single word is spoken.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Luxury language is warm, never scripted. Trade casual fillers for polished phrasing. Model the difference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 of the message is non-verbal. Grooming and posture say 'you are in expert hands' before you speak.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Service has three acts, each with its own etiquette. Walk through what excellence looks like at every stage.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Discretion is non-negotiable. What is shared in the room stays in the room. Boundaries protect guest and therapist alike.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two. The treatment room is your stage. Its readiness is etiquette made physical.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ready room is set before the guest arrives — every time. The guest should never see the work behind the calm.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Sanitation is etiquette the guest trusts but rarely sees. Visible, consistent hygiene signals respect and safety.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points fused: handle belongings as if precious, and reset the room invisibly and fast between guests.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three. Etiquette extends beyond the room — into the hallways, back of house, and every colleague.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guest's calm depends on the back of house staying calm too. Carry front-of-house standards behind the door.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are one node in a team. Coordinators, attendants, and leads keep the floor running. Know how and when to escalate.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Module four. Where etiquette is tested: the real, imperfect moments. The heart of today's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common pressure points. The etiquette move is the same: acknowledge, stay warm, follow policy, involve a lead when needed.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guest receives the same standard of care. Professionalism means setting personal bias aside, fully and consistently.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whole day in one frame — the checklist they carry onto the floor tomorrow.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standard: the same care for every guest, every shift. Transition into the assessment role-play.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39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586582"/>
            <a:ext cx="2055986" cy="5905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7250" y="2862932"/>
            <a:ext cx="9480009" cy="3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468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 &amp; WELLNESS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857250" y="3410620"/>
            <a:ext cx="8876736" cy="1939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20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Art of Spa Etiquette</a:t>
            </a:r>
            <a:endParaRPr lang="en-US" sz="7200" dirty="0"/>
          </a:p>
        </p:txBody>
      </p:sp>
      <p:sp>
        <p:nvSpPr>
          <p:cNvPr id="5" name="Shape 2"/>
          <p:cNvSpPr/>
          <p:nvPr/>
        </p:nvSpPr>
        <p:spPr>
          <a:xfrm>
            <a:off x="857250" y="5712544"/>
            <a:ext cx="609600" cy="9525"/>
          </a:xfrm>
          <a:prstGeom prst="rect">
            <a:avLst/>
          </a:prstGeom>
          <a:solidFill>
            <a:srgbClr val="9DAA8F"/>
          </a:solidFill>
          <a:ln/>
        </p:spPr>
      </p:sp>
      <p:sp>
        <p:nvSpPr>
          <p:cNvPr id="6" name="Text 3"/>
          <p:cNvSpPr/>
          <p:nvPr/>
        </p:nvSpPr>
        <p:spPr>
          <a:xfrm>
            <a:off x="857250" y="6122119"/>
            <a:ext cx="5494020" cy="13668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CBD2C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professional standard of presence, care, and grace for our licensed massage therapists.</a:t>
            </a:r>
            <a:endParaRPr lang="en-US" sz="2325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8123262"/>
            <a:ext cx="514350" cy="51435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543050" y="8060457"/>
            <a:ext cx="3382639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800" spc="360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FORBES TRAVEL GUIDE FIVE-STAR SERVICE</a:t>
            </a:r>
            <a:endParaRPr lang="en-US" sz="18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690" y="0"/>
            <a:ext cx="795531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7250" y="2831529"/>
            <a:ext cx="18230850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7250" y="3341117"/>
            <a:ext cx="10791825" cy="14035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Etiquette shapes every guest’s experience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57250" y="5544815"/>
            <a:ext cx="511805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5" name="Text 3"/>
          <p:cNvSpPr/>
          <p:nvPr/>
        </p:nvSpPr>
        <p:spPr>
          <a:xfrm>
            <a:off x="857250" y="5878190"/>
            <a:ext cx="562985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Guest Satisfaction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57250" y="6373490"/>
            <a:ext cx="5271592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Guests remember how they were made to feel long after they leave.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584900" y="5544815"/>
            <a:ext cx="51181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8" name="Text 6"/>
          <p:cNvSpPr/>
          <p:nvPr/>
        </p:nvSpPr>
        <p:spPr>
          <a:xfrm>
            <a:off x="6584900" y="5878190"/>
            <a:ext cx="562993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Harmony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6584900" y="6373490"/>
            <a:ext cx="5271669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standards keep a busy floor calm, fair, and dependable.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12312625" y="5544815"/>
            <a:ext cx="511805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1" name="Text 9"/>
          <p:cNvSpPr/>
          <p:nvPr/>
        </p:nvSpPr>
        <p:spPr>
          <a:xfrm>
            <a:off x="12312625" y="5878190"/>
            <a:ext cx="562985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Career Growth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2312625" y="6373490"/>
            <a:ext cx="5271592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Polish is noticed — it earns rebookings, referrals, and advancement.</a:t>
            </a:r>
            <a:endParaRPr lang="en-US" sz="21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914400"/>
            <a:ext cx="11192999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SESSION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0100" y="1404938"/>
            <a:ext cx="11192999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Today’s Agenda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00100" y="2514600"/>
            <a:ext cx="10175453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5" name="Text 3"/>
          <p:cNvSpPr/>
          <p:nvPr/>
        </p:nvSpPr>
        <p:spPr>
          <a:xfrm>
            <a:off x="800100" y="2786063"/>
            <a:ext cx="5143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543050" y="2752725"/>
            <a:ext cx="3558830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&amp; Overview</a:t>
            </a:r>
            <a:endParaRPr lang="en-US" sz="2325" dirty="0"/>
          </a:p>
        </p:txBody>
      </p:sp>
      <p:sp>
        <p:nvSpPr>
          <p:cNvPr id="7" name="Shape 5"/>
          <p:cNvSpPr/>
          <p:nvPr/>
        </p:nvSpPr>
        <p:spPr>
          <a:xfrm>
            <a:off x="800100" y="3367088"/>
            <a:ext cx="10175453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8" name="Text 6"/>
          <p:cNvSpPr/>
          <p:nvPr/>
        </p:nvSpPr>
        <p:spPr>
          <a:xfrm>
            <a:off x="800100" y="3638550"/>
            <a:ext cx="5143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543050" y="3605213"/>
            <a:ext cx="5883935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 Presence &amp; Communication</a:t>
            </a:r>
            <a:endParaRPr lang="en-US" sz="2325" dirty="0"/>
          </a:p>
        </p:txBody>
      </p:sp>
      <p:sp>
        <p:nvSpPr>
          <p:cNvPr id="10" name="Shape 8"/>
          <p:cNvSpPr/>
          <p:nvPr/>
        </p:nvSpPr>
        <p:spPr>
          <a:xfrm>
            <a:off x="800100" y="4219575"/>
            <a:ext cx="10175453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1" name="Text 9"/>
          <p:cNvSpPr/>
          <p:nvPr/>
        </p:nvSpPr>
        <p:spPr>
          <a:xfrm>
            <a:off x="800100" y="4491038"/>
            <a:ext cx="5143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543050" y="4457700"/>
            <a:ext cx="3817166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 Room Etiquette</a:t>
            </a:r>
            <a:endParaRPr lang="en-US" sz="2325" dirty="0"/>
          </a:p>
        </p:txBody>
      </p:sp>
      <p:sp>
        <p:nvSpPr>
          <p:cNvPr id="13" name="Shape 11"/>
          <p:cNvSpPr/>
          <p:nvPr/>
        </p:nvSpPr>
        <p:spPr>
          <a:xfrm>
            <a:off x="800100" y="5072063"/>
            <a:ext cx="10175453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4" name="Text 12"/>
          <p:cNvSpPr/>
          <p:nvPr/>
        </p:nvSpPr>
        <p:spPr>
          <a:xfrm>
            <a:off x="800100" y="5343525"/>
            <a:ext cx="5143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543050" y="5310188"/>
            <a:ext cx="5057604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 Environment &amp; Team Etiquette</a:t>
            </a:r>
            <a:endParaRPr lang="en-US" sz="2325" dirty="0"/>
          </a:p>
        </p:txBody>
      </p:sp>
      <p:sp>
        <p:nvSpPr>
          <p:cNvPr id="16" name="Shape 14"/>
          <p:cNvSpPr/>
          <p:nvPr/>
        </p:nvSpPr>
        <p:spPr>
          <a:xfrm>
            <a:off x="800100" y="5924550"/>
            <a:ext cx="10175453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7" name="Text 15"/>
          <p:cNvSpPr/>
          <p:nvPr/>
        </p:nvSpPr>
        <p:spPr>
          <a:xfrm>
            <a:off x="800100" y="6196013"/>
            <a:ext cx="5143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1543050" y="6162675"/>
            <a:ext cx="4097521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 Experience Scenarios</a:t>
            </a:r>
            <a:endParaRPr lang="en-US" sz="2325" dirty="0"/>
          </a:p>
        </p:txBody>
      </p:sp>
      <p:sp>
        <p:nvSpPr>
          <p:cNvPr id="19" name="Shape 17"/>
          <p:cNvSpPr/>
          <p:nvPr/>
        </p:nvSpPr>
        <p:spPr>
          <a:xfrm>
            <a:off x="800100" y="7629525"/>
            <a:ext cx="10175453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20" name="Shape 18"/>
          <p:cNvSpPr/>
          <p:nvPr/>
        </p:nvSpPr>
        <p:spPr>
          <a:xfrm>
            <a:off x="800100" y="6777038"/>
            <a:ext cx="10175453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21" name="Text 19"/>
          <p:cNvSpPr/>
          <p:nvPr/>
        </p:nvSpPr>
        <p:spPr>
          <a:xfrm>
            <a:off x="800100" y="7048500"/>
            <a:ext cx="5143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1543050" y="7015163"/>
            <a:ext cx="3436866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Wrap-Up &amp; Assessment</a:t>
            </a:r>
            <a:endParaRPr lang="en-US" sz="2325" dirty="0"/>
          </a:p>
        </p:txBody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rcRect l="28907" r="28907" t="0" b="0"/>
          <a:stretch/>
        </p:blipFill>
        <p:spPr>
          <a:xfrm>
            <a:off x="11775653" y="0"/>
            <a:ext cx="6512347" cy="10287000"/>
          </a:xfrm>
          <a:prstGeom prst="rect">
            <a:avLst/>
          </a:prstGeom>
        </p:spPr>
      </p:pic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E39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386661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186761" y="2483644"/>
            <a:ext cx="11331253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THE END OF TODAY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7186761" y="2974181"/>
            <a:ext cx="11331253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50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Learning Objectives</a:t>
            </a:r>
            <a:endParaRPr lang="en-US" sz="4500" dirty="0"/>
          </a:p>
        </p:txBody>
      </p:sp>
      <p:sp>
        <p:nvSpPr>
          <p:cNvPr id="5" name="Shape 2"/>
          <p:cNvSpPr/>
          <p:nvPr/>
        </p:nvSpPr>
        <p:spPr>
          <a:xfrm>
            <a:off x="7186761" y="4002881"/>
            <a:ext cx="10301139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7186761" y="4321969"/>
            <a:ext cx="37437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9DAA8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50" dirty="0"/>
          </a:p>
        </p:txBody>
      </p:sp>
      <p:sp>
        <p:nvSpPr>
          <p:cNvPr id="7" name="Text 4"/>
          <p:cNvSpPr/>
          <p:nvPr/>
        </p:nvSpPr>
        <p:spPr>
          <a:xfrm>
            <a:off x="7770688" y="4260056"/>
            <a:ext cx="9225766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spa etiquette and why it matters in professional practice.</a:t>
            </a:r>
            <a:endParaRPr lang="en-US" sz="2325" dirty="0"/>
          </a:p>
        </p:txBody>
      </p:sp>
      <p:sp>
        <p:nvSpPr>
          <p:cNvPr id="8" name="Shape 5"/>
          <p:cNvSpPr/>
          <p:nvPr/>
        </p:nvSpPr>
        <p:spPr>
          <a:xfrm>
            <a:off x="7186761" y="4950619"/>
            <a:ext cx="10301139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7186761" y="5269706"/>
            <a:ext cx="41121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9DAA8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7807523" y="5207794"/>
            <a:ext cx="8183091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Communicate professionally with guests and colleagues.</a:t>
            </a:r>
            <a:endParaRPr lang="en-US" sz="2325" dirty="0"/>
          </a:p>
        </p:txBody>
      </p:sp>
      <p:sp>
        <p:nvSpPr>
          <p:cNvPr id="11" name="Shape 8"/>
          <p:cNvSpPr/>
          <p:nvPr/>
        </p:nvSpPr>
        <p:spPr>
          <a:xfrm>
            <a:off x="7186761" y="5898356"/>
            <a:ext cx="10301139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7186761" y="6217444"/>
            <a:ext cx="40927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9DAA8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7805589" y="6155531"/>
            <a:ext cx="9105520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etiquette to room prep, guest service, and collaboration.</a:t>
            </a:r>
            <a:endParaRPr lang="en-US" sz="2325" dirty="0"/>
          </a:p>
        </p:txBody>
      </p:sp>
      <p:sp>
        <p:nvSpPr>
          <p:cNvPr id="14" name="Shape 11"/>
          <p:cNvSpPr/>
          <p:nvPr/>
        </p:nvSpPr>
        <p:spPr>
          <a:xfrm>
            <a:off x="7186761" y="7793831"/>
            <a:ext cx="10301139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7186761" y="6846094"/>
            <a:ext cx="10301139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16" name="Text 13"/>
          <p:cNvSpPr/>
          <p:nvPr/>
        </p:nvSpPr>
        <p:spPr>
          <a:xfrm>
            <a:off x="7186761" y="7165181"/>
            <a:ext cx="41307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9DAA8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50" dirty="0"/>
          </a:p>
        </p:txBody>
      </p:sp>
      <p:sp>
        <p:nvSpPr>
          <p:cNvPr id="17" name="Text 14"/>
          <p:cNvSpPr/>
          <p:nvPr/>
        </p:nvSpPr>
        <p:spPr>
          <a:xfrm>
            <a:off x="7809384" y="7103269"/>
            <a:ext cx="8240963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Handle challenges with poise while maintaining etiquette.</a:t>
            </a:r>
            <a:endParaRPr lang="en-US" sz="2325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6625739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E39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2467868"/>
            <a:ext cx="10549778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0" dirty="0">
                <a:solidFill>
                  <a:srgbClr val="FAFAFA">
                    <a:alpha val="32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00100" y="4125218"/>
            <a:ext cx="10549778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432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ONE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0100" y="4596705"/>
            <a:ext cx="7063740" cy="22794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555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Professional Presence &amp; Communication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800100" y="7142857"/>
            <a:ext cx="588645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CBD2C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you carry yourself, speak, and listen — before, during, and after service.</a:t>
            </a:r>
            <a:endParaRPr lang="en-US" sz="2325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90908" y="0"/>
            <a:ext cx="7097092" cy="10287000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2433638"/>
            <a:ext cx="10198127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0100" y="2905125"/>
            <a:ext cx="10198127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Luxury Language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00100" y="3976687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5" name="Text 3"/>
          <p:cNvSpPr/>
          <p:nvPr/>
        </p:nvSpPr>
        <p:spPr>
          <a:xfrm>
            <a:off x="800100" y="4243388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warm, welcoming tone from the first greeting</a:t>
            </a:r>
            <a:endParaRPr lang="en-US" sz="2325" dirty="0"/>
          </a:p>
        </p:txBody>
      </p:sp>
      <p:sp>
        <p:nvSpPr>
          <p:cNvPr id="6" name="Shape 4"/>
          <p:cNvSpPr/>
          <p:nvPr/>
        </p:nvSpPr>
        <p:spPr>
          <a:xfrm>
            <a:off x="800100" y="4943475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7" name="Text 5"/>
          <p:cNvSpPr/>
          <p:nvPr/>
        </p:nvSpPr>
        <p:spPr>
          <a:xfrm>
            <a:off x="800100" y="5210175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Polished phrasing — “my pleasure,” “of course,” “right away”</a:t>
            </a:r>
            <a:endParaRPr lang="en-US" sz="2325" dirty="0"/>
          </a:p>
        </p:txBody>
      </p:sp>
      <p:sp>
        <p:nvSpPr>
          <p:cNvPr id="8" name="Shape 6"/>
          <p:cNvSpPr/>
          <p:nvPr/>
        </p:nvSpPr>
        <p:spPr>
          <a:xfrm>
            <a:off x="800100" y="5910263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9" name="Text 7"/>
          <p:cNvSpPr/>
          <p:nvPr/>
        </p:nvSpPr>
        <p:spPr>
          <a:xfrm>
            <a:off x="800100" y="6176963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calm pace and a lowered, unhurried voice</a:t>
            </a:r>
            <a:endParaRPr lang="en-US" sz="2325" dirty="0"/>
          </a:p>
        </p:txBody>
      </p:sp>
      <p:sp>
        <p:nvSpPr>
          <p:cNvPr id="10" name="Shape 8"/>
          <p:cNvSpPr/>
          <p:nvPr/>
        </p:nvSpPr>
        <p:spPr>
          <a:xfrm>
            <a:off x="800100" y="7843838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1" name="Shape 9"/>
          <p:cNvSpPr/>
          <p:nvPr/>
        </p:nvSpPr>
        <p:spPr>
          <a:xfrm>
            <a:off x="800100" y="6877050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2" name="Text 10"/>
          <p:cNvSpPr/>
          <p:nvPr/>
        </p:nvSpPr>
        <p:spPr>
          <a:xfrm>
            <a:off x="800100" y="7143750"/>
            <a:ext cx="9549156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guest’s name; never speak over them</a:t>
            </a:r>
            <a:endParaRPr lang="en-US" sz="2325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25967" r="25967" t="0" b="0"/>
          <a:stretch/>
        </p:blipFill>
        <p:spPr>
          <a:xfrm>
            <a:off x="0" y="0"/>
            <a:ext cx="7416775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16875" y="2433638"/>
            <a:ext cx="10198127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8216875" y="2905125"/>
            <a:ext cx="10198127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Non-Verbal Presence</a:t>
            </a:r>
            <a:endParaRPr lang="en-US" sz="4800" dirty="0"/>
          </a:p>
        </p:txBody>
      </p:sp>
      <p:sp>
        <p:nvSpPr>
          <p:cNvPr id="5" name="Shape 2"/>
          <p:cNvSpPr/>
          <p:nvPr/>
        </p:nvSpPr>
        <p:spPr>
          <a:xfrm>
            <a:off x="8216875" y="3976687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6" name="Text 3"/>
          <p:cNvSpPr/>
          <p:nvPr/>
        </p:nvSpPr>
        <p:spPr>
          <a:xfrm>
            <a:off x="8216875" y="4243388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Upright, open posture — composed, never rushed</a:t>
            </a:r>
            <a:endParaRPr lang="en-US" sz="2325" dirty="0"/>
          </a:p>
        </p:txBody>
      </p:sp>
      <p:sp>
        <p:nvSpPr>
          <p:cNvPr id="7" name="Shape 4"/>
          <p:cNvSpPr/>
          <p:nvPr/>
        </p:nvSpPr>
        <p:spPr>
          <a:xfrm>
            <a:off x="8216875" y="4943475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8" name="Text 5"/>
          <p:cNvSpPr/>
          <p:nvPr/>
        </p:nvSpPr>
        <p:spPr>
          <a:xfrm>
            <a:off x="8216875" y="5210175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Impeccable grooming and a clean, pressed uniform</a:t>
            </a:r>
            <a:endParaRPr lang="en-US" sz="2325" dirty="0"/>
          </a:p>
        </p:txBody>
      </p:sp>
      <p:sp>
        <p:nvSpPr>
          <p:cNvPr id="9" name="Shape 6"/>
          <p:cNvSpPr/>
          <p:nvPr/>
        </p:nvSpPr>
        <p:spPr>
          <a:xfrm>
            <a:off x="8216875" y="5910263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0" name="Text 7"/>
          <p:cNvSpPr/>
          <p:nvPr/>
        </p:nvSpPr>
        <p:spPr>
          <a:xfrm>
            <a:off x="8216875" y="6176963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eye contact and a genuine, easy smile</a:t>
            </a:r>
            <a:endParaRPr lang="en-US" sz="2325" dirty="0"/>
          </a:p>
        </p:txBody>
      </p:sp>
      <p:sp>
        <p:nvSpPr>
          <p:cNvPr id="11" name="Shape 8"/>
          <p:cNvSpPr/>
          <p:nvPr/>
        </p:nvSpPr>
        <p:spPr>
          <a:xfrm>
            <a:off x="8216875" y="7843838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2" name="Shape 9"/>
          <p:cNvSpPr/>
          <p:nvPr/>
        </p:nvSpPr>
        <p:spPr>
          <a:xfrm>
            <a:off x="8216875" y="6877050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3" name="Text 10"/>
          <p:cNvSpPr/>
          <p:nvPr/>
        </p:nvSpPr>
        <p:spPr>
          <a:xfrm>
            <a:off x="8216875" y="7143750"/>
            <a:ext cx="9549156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 hands, quiet movement, quiet space</a:t>
            </a:r>
            <a:endParaRPr lang="en-US" sz="2325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16625739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7250" y="3221385"/>
            <a:ext cx="18230850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GUEST JOURNEY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7250" y="3711922"/>
            <a:ext cx="18230850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Guest Interaction Standards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57250" y="5164485"/>
            <a:ext cx="514350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5" name="Text 3"/>
          <p:cNvSpPr/>
          <p:nvPr/>
        </p:nvSpPr>
        <p:spPr>
          <a:xfrm>
            <a:off x="857250" y="5469285"/>
            <a:ext cx="56578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i="1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857250" y="5983635"/>
            <a:ext cx="5297805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Greet warmly, confirm the service, and review preferences and pressure.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572250" y="5164485"/>
            <a:ext cx="514350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8" name="Text 6"/>
          <p:cNvSpPr/>
          <p:nvPr/>
        </p:nvSpPr>
        <p:spPr>
          <a:xfrm>
            <a:off x="6572250" y="5469285"/>
            <a:ext cx="56578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i="1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During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6572250" y="5983635"/>
            <a:ext cx="5297805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in discreetly, protect modesty, and keep the room serene.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12287250" y="5164485"/>
            <a:ext cx="514350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11" name="Text 9"/>
          <p:cNvSpPr/>
          <p:nvPr/>
        </p:nvSpPr>
        <p:spPr>
          <a:xfrm>
            <a:off x="12287250" y="5469285"/>
            <a:ext cx="56578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i="1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2287250" y="5983635"/>
            <a:ext cx="5297805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 water, share aftercare, and thank them by name as you rebook.</a:t>
            </a:r>
            <a:endParaRPr lang="en-US" sz="21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E39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2581275"/>
            <a:ext cx="10549778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TRUST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0100" y="3052763"/>
            <a:ext cx="7063740" cy="1381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65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Confidentiality &amp; Boundaries</a:t>
            </a:r>
            <a:endParaRPr lang="en-US" sz="4650" dirty="0"/>
          </a:p>
        </p:txBody>
      </p:sp>
      <p:sp>
        <p:nvSpPr>
          <p:cNvPr id="4" name="Shape 2"/>
          <p:cNvSpPr/>
          <p:nvPr/>
        </p:nvSpPr>
        <p:spPr>
          <a:xfrm>
            <a:off x="800100" y="4738688"/>
            <a:ext cx="9590708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00100" y="5014913"/>
            <a:ext cx="9878429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Guest information and conversations remain private</a:t>
            </a:r>
            <a:endParaRPr lang="en-US" sz="2325" dirty="0"/>
          </a:p>
        </p:txBody>
      </p:sp>
      <p:sp>
        <p:nvSpPr>
          <p:cNvPr id="6" name="Shape 4"/>
          <p:cNvSpPr/>
          <p:nvPr/>
        </p:nvSpPr>
        <p:spPr>
          <a:xfrm>
            <a:off x="800100" y="5724525"/>
            <a:ext cx="9590708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00100" y="6000750"/>
            <a:ext cx="9878429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Maintain clear, respectful professional boundaries</a:t>
            </a:r>
            <a:endParaRPr lang="en-US" sz="2325" dirty="0"/>
          </a:p>
        </p:txBody>
      </p:sp>
      <p:sp>
        <p:nvSpPr>
          <p:cNvPr id="8" name="Shape 6"/>
          <p:cNvSpPr/>
          <p:nvPr/>
        </p:nvSpPr>
        <p:spPr>
          <a:xfrm>
            <a:off x="800100" y="7696200"/>
            <a:ext cx="9590708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0100" y="6710363"/>
            <a:ext cx="9590708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800100" y="6986588"/>
            <a:ext cx="9878429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Drape correctly and confirm comfort at every step</a:t>
            </a:r>
            <a:endParaRPr lang="en-US" sz="2325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90908" y="0"/>
            <a:ext cx="7097092" cy="10287000"/>
          </a:xfrm>
          <a:prstGeom prst="rect">
            <a:avLst/>
          </a:prstGeom>
        </p:spPr>
      </p:pic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E39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097092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97192" y="2841427"/>
            <a:ext cx="10549778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0" dirty="0">
                <a:solidFill>
                  <a:srgbClr val="FAFAFA">
                    <a:alpha val="32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2000" dirty="0"/>
          </a:p>
        </p:txBody>
      </p:sp>
      <p:sp>
        <p:nvSpPr>
          <p:cNvPr id="4" name="Text 1"/>
          <p:cNvSpPr/>
          <p:nvPr/>
        </p:nvSpPr>
        <p:spPr>
          <a:xfrm>
            <a:off x="7897192" y="4498777"/>
            <a:ext cx="10549778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432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TWO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7897192" y="4970264"/>
            <a:ext cx="6278880" cy="15323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555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Treatment Room Etiquette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7897192" y="6769298"/>
            <a:ext cx="549402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CBD2C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Preparing and maintaining a space that feels effortless to the guest.</a:t>
            </a:r>
            <a:endParaRPr lang="en-US" sz="2325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6625739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2433638"/>
            <a:ext cx="10198127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PREPARATION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0100" y="2905125"/>
            <a:ext cx="10198127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Room Readiness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00100" y="3976687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5" name="Text 3"/>
          <p:cNvSpPr/>
          <p:nvPr/>
        </p:nvSpPr>
        <p:spPr>
          <a:xfrm>
            <a:off x="800100" y="4243388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Fresh, crisp linens layered and warmed</a:t>
            </a:r>
            <a:endParaRPr lang="en-US" sz="2325" dirty="0"/>
          </a:p>
        </p:txBody>
      </p:sp>
      <p:sp>
        <p:nvSpPr>
          <p:cNvPr id="6" name="Shape 4"/>
          <p:cNvSpPr/>
          <p:nvPr/>
        </p:nvSpPr>
        <p:spPr>
          <a:xfrm>
            <a:off x="800100" y="4943475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7" name="Text 5"/>
          <p:cNvSpPr/>
          <p:nvPr/>
        </p:nvSpPr>
        <p:spPr>
          <a:xfrm>
            <a:off x="800100" y="5210175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Supplies stocked, oils ready, table set</a:t>
            </a:r>
            <a:endParaRPr lang="en-US" sz="2325" dirty="0"/>
          </a:p>
        </p:txBody>
      </p:sp>
      <p:sp>
        <p:nvSpPr>
          <p:cNvPr id="8" name="Shape 6"/>
          <p:cNvSpPr/>
          <p:nvPr/>
        </p:nvSpPr>
        <p:spPr>
          <a:xfrm>
            <a:off x="800100" y="5910263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9" name="Text 7"/>
          <p:cNvSpPr/>
          <p:nvPr/>
        </p:nvSpPr>
        <p:spPr>
          <a:xfrm>
            <a:off x="800100" y="6176963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Lighting, music, and temperature dialed in</a:t>
            </a:r>
            <a:endParaRPr lang="en-US" sz="2325" dirty="0"/>
          </a:p>
        </p:txBody>
      </p:sp>
      <p:sp>
        <p:nvSpPr>
          <p:cNvPr id="10" name="Shape 8"/>
          <p:cNvSpPr/>
          <p:nvPr/>
        </p:nvSpPr>
        <p:spPr>
          <a:xfrm>
            <a:off x="800100" y="7843838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1" name="Shape 9"/>
          <p:cNvSpPr/>
          <p:nvPr/>
        </p:nvSpPr>
        <p:spPr>
          <a:xfrm>
            <a:off x="800100" y="6877050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2" name="Text 10"/>
          <p:cNvSpPr/>
          <p:nvPr/>
        </p:nvSpPr>
        <p:spPr>
          <a:xfrm>
            <a:off x="800100" y="7143750"/>
            <a:ext cx="9549156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Surfaces tidy, clutter out of sight</a:t>
            </a:r>
            <a:endParaRPr lang="en-US" sz="2325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rcRect l="25967" r="25967" t="0" b="0"/>
          <a:stretch/>
        </p:blipFill>
        <p:spPr>
          <a:xfrm>
            <a:off x="10871225" y="0"/>
            <a:ext cx="7416775" cy="10287000"/>
          </a:xfrm>
          <a:prstGeom prst="rect">
            <a:avLst/>
          </a:prstGeom>
        </p:spPr>
      </p:pic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25967" r="25967" t="0" b="0"/>
          <a:stretch/>
        </p:blipFill>
        <p:spPr>
          <a:xfrm>
            <a:off x="0" y="0"/>
            <a:ext cx="7416775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16875" y="2433638"/>
            <a:ext cx="10198127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STANDARDS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8216875" y="2905125"/>
            <a:ext cx="10198127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Safety &amp; Sanitation</a:t>
            </a:r>
            <a:endParaRPr lang="en-US" sz="4800" dirty="0"/>
          </a:p>
        </p:txBody>
      </p:sp>
      <p:sp>
        <p:nvSpPr>
          <p:cNvPr id="5" name="Shape 2"/>
          <p:cNvSpPr/>
          <p:nvPr/>
        </p:nvSpPr>
        <p:spPr>
          <a:xfrm>
            <a:off x="8216875" y="3976687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6" name="Text 3"/>
          <p:cNvSpPr/>
          <p:nvPr/>
        </p:nvSpPr>
        <p:spPr>
          <a:xfrm>
            <a:off x="8216875" y="4243388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 and sanitize hands in the guest’s view</a:t>
            </a:r>
            <a:endParaRPr lang="en-US" sz="2325" dirty="0"/>
          </a:p>
        </p:txBody>
      </p:sp>
      <p:sp>
        <p:nvSpPr>
          <p:cNvPr id="7" name="Shape 4"/>
          <p:cNvSpPr/>
          <p:nvPr/>
        </p:nvSpPr>
        <p:spPr>
          <a:xfrm>
            <a:off x="8216875" y="4943475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8" name="Text 5"/>
          <p:cNvSpPr/>
          <p:nvPr/>
        </p:nvSpPr>
        <p:spPr>
          <a:xfrm>
            <a:off x="8216875" y="5210175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Fresh linens for every guest, no exceptions</a:t>
            </a:r>
            <a:endParaRPr lang="en-US" sz="2325" dirty="0"/>
          </a:p>
        </p:txBody>
      </p:sp>
      <p:sp>
        <p:nvSpPr>
          <p:cNvPr id="9" name="Shape 6"/>
          <p:cNvSpPr/>
          <p:nvPr/>
        </p:nvSpPr>
        <p:spPr>
          <a:xfrm>
            <a:off x="8216875" y="5910263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0" name="Text 7"/>
          <p:cNvSpPr/>
          <p:nvPr/>
        </p:nvSpPr>
        <p:spPr>
          <a:xfrm>
            <a:off x="8216875" y="6176963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Disinfect surfaces and tools between sessions</a:t>
            </a:r>
            <a:endParaRPr lang="en-US" sz="2325" dirty="0"/>
          </a:p>
        </p:txBody>
      </p:sp>
      <p:sp>
        <p:nvSpPr>
          <p:cNvPr id="11" name="Shape 8"/>
          <p:cNvSpPr/>
          <p:nvPr/>
        </p:nvSpPr>
        <p:spPr>
          <a:xfrm>
            <a:off x="8216875" y="7843838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2" name="Shape 9"/>
          <p:cNvSpPr/>
          <p:nvPr/>
        </p:nvSpPr>
        <p:spPr>
          <a:xfrm>
            <a:off x="8216875" y="6877050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3" name="Text 10"/>
          <p:cNvSpPr/>
          <p:nvPr/>
        </p:nvSpPr>
        <p:spPr>
          <a:xfrm>
            <a:off x="8216875" y="7143750"/>
            <a:ext cx="9549156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 all sanitation protocols precisely</a:t>
            </a:r>
            <a:endParaRPr lang="en-US" sz="2325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16625739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7250" y="3159472"/>
            <a:ext cx="18230850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GUESTS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7250" y="3650010"/>
            <a:ext cx="18230850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Belongings &amp; the Room Reset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57250" y="5102572"/>
            <a:ext cx="790575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5" name="Text 3"/>
          <p:cNvSpPr/>
          <p:nvPr/>
        </p:nvSpPr>
        <p:spPr>
          <a:xfrm>
            <a:off x="857250" y="5426422"/>
            <a:ext cx="8696325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Guest Belongings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57250" y="6045547"/>
            <a:ext cx="8142923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Offer a secure place for clothing and valuables, and handle every personal item with visible care.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525000" y="5102572"/>
            <a:ext cx="790575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8" name="Text 6"/>
          <p:cNvSpPr/>
          <p:nvPr/>
        </p:nvSpPr>
        <p:spPr>
          <a:xfrm>
            <a:off x="9525000" y="5426422"/>
            <a:ext cx="8696325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Transition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9525000" y="6045547"/>
            <a:ext cx="8142923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 closed and privacy protected — reset the room quickly and quietly for the next guest.</a:t>
            </a:r>
            <a:endParaRPr lang="en-US" sz="21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E39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2672358"/>
            <a:ext cx="10549778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0" dirty="0">
                <a:solidFill>
                  <a:srgbClr val="FAFAFA">
                    <a:alpha val="32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800100" y="4329708"/>
            <a:ext cx="10549778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432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THREE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00100" y="4801195"/>
            <a:ext cx="6671310" cy="15323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555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Spa Environment &amp; Team Etiquette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800100" y="6600230"/>
            <a:ext cx="5494020" cy="10525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CBD2C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shared spaces and working relationships that hold the experience together.</a:t>
            </a:r>
            <a:endParaRPr lang="en-US" sz="2325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90908" y="0"/>
            <a:ext cx="7097092" cy="10287000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2433638"/>
            <a:ext cx="10198127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SPACES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0100" y="2905125"/>
            <a:ext cx="10198127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Back-of-House Etiquette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00100" y="3976687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5" name="Text 3"/>
          <p:cNvSpPr/>
          <p:nvPr/>
        </p:nvSpPr>
        <p:spPr>
          <a:xfrm>
            <a:off x="800100" y="4243388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voices low near treatment areas</a:t>
            </a:r>
            <a:endParaRPr lang="en-US" sz="2325" dirty="0"/>
          </a:p>
        </p:txBody>
      </p:sp>
      <p:sp>
        <p:nvSpPr>
          <p:cNvPr id="6" name="Shape 4"/>
          <p:cNvSpPr/>
          <p:nvPr/>
        </p:nvSpPr>
        <p:spPr>
          <a:xfrm>
            <a:off x="800100" y="4943475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7" name="Text 5"/>
          <p:cNvSpPr/>
          <p:nvPr/>
        </p:nvSpPr>
        <p:spPr>
          <a:xfrm>
            <a:off x="800100" y="5210175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 lockers, supply, and break rooms tidy</a:t>
            </a:r>
            <a:endParaRPr lang="en-US" sz="2325" dirty="0"/>
          </a:p>
        </p:txBody>
      </p:sp>
      <p:sp>
        <p:nvSpPr>
          <p:cNvPr id="8" name="Shape 6"/>
          <p:cNvSpPr/>
          <p:nvPr/>
        </p:nvSpPr>
        <p:spPr>
          <a:xfrm>
            <a:off x="800100" y="5910263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9" name="Text 7"/>
          <p:cNvSpPr/>
          <p:nvPr/>
        </p:nvSpPr>
        <p:spPr>
          <a:xfrm>
            <a:off x="800100" y="6176963"/>
            <a:ext cx="9549156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Restock what you use for the next therapist</a:t>
            </a:r>
            <a:endParaRPr lang="en-US" sz="2325" dirty="0"/>
          </a:p>
        </p:txBody>
      </p:sp>
      <p:sp>
        <p:nvSpPr>
          <p:cNvPr id="10" name="Shape 8"/>
          <p:cNvSpPr/>
          <p:nvPr/>
        </p:nvSpPr>
        <p:spPr>
          <a:xfrm>
            <a:off x="800100" y="7843838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1" name="Shape 9"/>
          <p:cNvSpPr/>
          <p:nvPr/>
        </p:nvSpPr>
        <p:spPr>
          <a:xfrm>
            <a:off x="800100" y="6877050"/>
            <a:ext cx="9271025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2" name="Text 10"/>
          <p:cNvSpPr/>
          <p:nvPr/>
        </p:nvSpPr>
        <p:spPr>
          <a:xfrm>
            <a:off x="800100" y="7143750"/>
            <a:ext cx="9549156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Phones away; presence stays professional</a:t>
            </a:r>
            <a:endParaRPr lang="en-US" sz="2325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rcRect l="25967" r="25967" t="0" b="0"/>
          <a:stretch/>
        </p:blipFill>
        <p:spPr>
          <a:xfrm>
            <a:off x="10871225" y="0"/>
            <a:ext cx="7416775" cy="10287000"/>
          </a:xfrm>
          <a:prstGeom prst="rect">
            <a:avLst/>
          </a:prstGeom>
        </p:spPr>
      </p:pic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7250" y="3159472"/>
            <a:ext cx="18230850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WORKING TOGETHER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7250" y="3650010"/>
            <a:ext cx="18230850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Collaboration &amp; Reporting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57250" y="5102572"/>
            <a:ext cx="790575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5" name="Text 3"/>
          <p:cNvSpPr/>
          <p:nvPr/>
        </p:nvSpPr>
        <p:spPr>
          <a:xfrm>
            <a:off x="857250" y="5426422"/>
            <a:ext cx="8696325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the Team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57250" y="6045547"/>
            <a:ext cx="8142923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Communicate clearly with coordinators and attendants, and support fellow therapists gracefully.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525000" y="5102572"/>
            <a:ext cx="790575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8" name="Text 6"/>
          <p:cNvSpPr/>
          <p:nvPr/>
        </p:nvSpPr>
        <p:spPr>
          <a:xfrm>
            <a:off x="9525000" y="5426422"/>
            <a:ext cx="8696325" cy="4286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to Escalate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9525000" y="6045547"/>
            <a:ext cx="8142923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 concerns to your Lead or Leader on Duty — early, calmly, and through the right channel.</a:t>
            </a:r>
            <a:endParaRPr lang="en-US" sz="21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E39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097092" cy="10287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97192" y="2841427"/>
            <a:ext cx="10549778" cy="1409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0" dirty="0">
                <a:solidFill>
                  <a:srgbClr val="FAFAFA">
                    <a:alpha val="32000"/>
                  </a:srgb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</a:t>
            </a:r>
            <a:endParaRPr lang="en-US" sz="12000" dirty="0"/>
          </a:p>
        </p:txBody>
      </p:sp>
      <p:sp>
        <p:nvSpPr>
          <p:cNvPr id="4" name="Text 1"/>
          <p:cNvSpPr/>
          <p:nvPr/>
        </p:nvSpPr>
        <p:spPr>
          <a:xfrm>
            <a:off x="7897192" y="4498777"/>
            <a:ext cx="10549778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432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FOUR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7897192" y="4970264"/>
            <a:ext cx="6278880" cy="15323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555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Guest Experience Scenarios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7897192" y="6769298"/>
            <a:ext cx="5494020" cy="714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325" dirty="0">
                <a:solidFill>
                  <a:srgbClr val="CBD2C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Holding the standard when the situation makes it hard.</a:t>
            </a:r>
            <a:endParaRPr lang="en-US" sz="2325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16625739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7250" y="3230910"/>
            <a:ext cx="18230850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PRESSURE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7250" y="3721447"/>
            <a:ext cx="18230850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Handling Challenges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57250" y="5174010"/>
            <a:ext cx="514350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5" name="Text 3"/>
          <p:cNvSpPr/>
          <p:nvPr/>
        </p:nvSpPr>
        <p:spPr>
          <a:xfrm>
            <a:off x="857250" y="5478810"/>
            <a:ext cx="56578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Late Arrivals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57250" y="5974110"/>
            <a:ext cx="5297805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gracious, adjust within policy, and protect the next guest’s time.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572250" y="5174010"/>
            <a:ext cx="514350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8" name="Text 6"/>
          <p:cNvSpPr/>
          <p:nvPr/>
        </p:nvSpPr>
        <p:spPr>
          <a:xfrm>
            <a:off x="6572250" y="5478810"/>
            <a:ext cx="56578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Dissatisfaction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572250" y="5974110"/>
            <a:ext cx="5297805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fully, acknowledge sincerely, and resolve or escalate calmly.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12287250" y="5174010"/>
            <a:ext cx="5143500" cy="19050"/>
          </a:xfrm>
          <a:prstGeom prst="rect">
            <a:avLst/>
          </a:prstGeom>
          <a:solidFill>
            <a:srgbClr val="2E3928"/>
          </a:solidFill>
          <a:ln/>
        </p:spPr>
      </p:sp>
      <p:sp>
        <p:nvSpPr>
          <p:cNvPr id="11" name="Text 9"/>
          <p:cNvSpPr/>
          <p:nvPr/>
        </p:nvSpPr>
        <p:spPr>
          <a:xfrm>
            <a:off x="12287250" y="5478810"/>
            <a:ext cx="56578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i="1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Outside Policy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2287250" y="5974110"/>
            <a:ext cx="5297805" cy="8914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2100" dirty="0">
                <a:solidFill>
                  <a:srgbClr val="4040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Decline warmly, offer an alternative, and never compromise safety.</a:t>
            </a:r>
            <a:endParaRPr lang="en-US" sz="210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E39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" y="2917031"/>
            <a:ext cx="10549778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9DAA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PROFESSIONALISM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00100" y="3388519"/>
            <a:ext cx="7334250" cy="709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65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Managing Bias with Care</a:t>
            </a:r>
            <a:endParaRPr lang="en-US" sz="4650" dirty="0"/>
          </a:p>
        </p:txBody>
      </p:sp>
      <p:sp>
        <p:nvSpPr>
          <p:cNvPr id="4" name="Shape 2"/>
          <p:cNvSpPr/>
          <p:nvPr/>
        </p:nvSpPr>
        <p:spPr>
          <a:xfrm>
            <a:off x="800100" y="4402931"/>
            <a:ext cx="9590708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00100" y="4679156"/>
            <a:ext cx="9878429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guest receives the same warmth and standard of care</a:t>
            </a:r>
            <a:endParaRPr lang="en-US" sz="2325" dirty="0"/>
          </a:p>
        </p:txBody>
      </p:sp>
      <p:sp>
        <p:nvSpPr>
          <p:cNvPr id="6" name="Shape 4"/>
          <p:cNvSpPr/>
          <p:nvPr/>
        </p:nvSpPr>
        <p:spPr>
          <a:xfrm>
            <a:off x="800100" y="5388769"/>
            <a:ext cx="9590708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800100" y="5664994"/>
            <a:ext cx="9878429" cy="481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 personal reactions; set them aside professionally</a:t>
            </a:r>
            <a:endParaRPr lang="en-US" sz="2325" dirty="0"/>
          </a:p>
        </p:txBody>
      </p:sp>
      <p:sp>
        <p:nvSpPr>
          <p:cNvPr id="8" name="Shape 6"/>
          <p:cNvSpPr/>
          <p:nvPr/>
        </p:nvSpPr>
        <p:spPr>
          <a:xfrm>
            <a:off x="800100" y="7360444"/>
            <a:ext cx="9590708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800100" y="6374606"/>
            <a:ext cx="9590708" cy="9525"/>
          </a:xfrm>
          <a:prstGeom prst="rect">
            <a:avLst/>
          </a:prstGeom>
          <a:solidFill>
            <a:srgbClr val="FAFAFA">
              <a:alpha val="16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800100" y="6650831"/>
            <a:ext cx="9878429" cy="4810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E7EA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respect, not assumption, guide every interaction</a:t>
            </a:r>
            <a:endParaRPr lang="en-US" sz="2325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90908" y="0"/>
            <a:ext cx="7097092" cy="10287000"/>
          </a:xfrm>
          <a:prstGeom prst="rect">
            <a:avLst/>
          </a:prstGeom>
        </p:spPr>
      </p:pic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7250" y="2926556"/>
            <a:ext cx="18230850" cy="3000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396" kern="0" dirty="0">
                <a:solidFill>
                  <a:srgbClr val="4F63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CARRY IT FORWARD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857250" y="3417094"/>
            <a:ext cx="18230850" cy="728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spc="38" kern="0" dirty="0">
                <a:solidFill>
                  <a:srgbClr val="2E392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Etiquette Checklist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57250" y="4679156"/>
            <a:ext cx="781050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5" name="Text 3"/>
          <p:cNvSpPr/>
          <p:nvPr/>
        </p:nvSpPr>
        <p:spPr>
          <a:xfrm>
            <a:off x="857250" y="4922044"/>
            <a:ext cx="37437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403077" y="4917281"/>
            <a:ext cx="5243989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 — groomed, composed, warm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620250" y="4679156"/>
            <a:ext cx="781050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8" name="Text 6"/>
          <p:cNvSpPr/>
          <p:nvPr/>
        </p:nvSpPr>
        <p:spPr>
          <a:xfrm>
            <a:off x="9620250" y="4922044"/>
            <a:ext cx="41121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0202912" y="4917281"/>
            <a:ext cx="4859677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— polished, calm, by name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857250" y="5493544"/>
            <a:ext cx="781050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1" name="Text 9"/>
          <p:cNvSpPr/>
          <p:nvPr/>
        </p:nvSpPr>
        <p:spPr>
          <a:xfrm>
            <a:off x="857250" y="5736431"/>
            <a:ext cx="409277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437977" y="5731669"/>
            <a:ext cx="3840249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Room — ready, clean, serene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9620250" y="5493544"/>
            <a:ext cx="781050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4" name="Text 12"/>
          <p:cNvSpPr/>
          <p:nvPr/>
        </p:nvSpPr>
        <p:spPr>
          <a:xfrm>
            <a:off x="9620250" y="5736431"/>
            <a:ext cx="413072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0204772" y="5731669"/>
            <a:ext cx="5056294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Discretion — private, boundaried, safe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857250" y="7122319"/>
            <a:ext cx="781050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7" name="Shape 15"/>
          <p:cNvSpPr/>
          <p:nvPr/>
        </p:nvSpPr>
        <p:spPr>
          <a:xfrm>
            <a:off x="857250" y="6307931"/>
            <a:ext cx="781050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18" name="Text 16"/>
          <p:cNvSpPr/>
          <p:nvPr/>
        </p:nvSpPr>
        <p:spPr>
          <a:xfrm>
            <a:off x="857250" y="6550819"/>
            <a:ext cx="40258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431280" y="6546056"/>
            <a:ext cx="5327645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— tidy, supportive, communicative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9620250" y="7122319"/>
            <a:ext cx="781050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21" name="Shape 19"/>
          <p:cNvSpPr/>
          <p:nvPr/>
        </p:nvSpPr>
        <p:spPr>
          <a:xfrm>
            <a:off x="9620250" y="6307931"/>
            <a:ext cx="7810500" cy="9525"/>
          </a:xfrm>
          <a:prstGeom prst="rect">
            <a:avLst/>
          </a:prstGeom>
          <a:solidFill>
            <a:srgbClr val="E0E0E0"/>
          </a:solidFill>
          <a:ln/>
        </p:spPr>
      </p:sp>
      <p:sp>
        <p:nvSpPr>
          <p:cNvPr id="22" name="Text 20"/>
          <p:cNvSpPr/>
          <p:nvPr/>
        </p:nvSpPr>
        <p:spPr>
          <a:xfrm>
            <a:off x="9620250" y="6550819"/>
            <a:ext cx="413296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i="1" dirty="0">
                <a:solidFill>
                  <a:srgbClr val="4F63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250" dirty="0"/>
          </a:p>
        </p:txBody>
      </p:sp>
      <p:sp>
        <p:nvSpPr>
          <p:cNvPr id="23" name="Text 21"/>
          <p:cNvSpPr/>
          <p:nvPr/>
        </p:nvSpPr>
        <p:spPr>
          <a:xfrm>
            <a:off x="10204996" y="6546056"/>
            <a:ext cx="4926881" cy="3857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E39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Challenges — gracious, fair, by policy</a:t>
            </a:r>
            <a:endParaRPr lang="en-US" sz="2100" dirty="0"/>
          </a:p>
        </p:txBody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800100" y="9601200"/>
            <a:ext cx="862161" cy="2476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2347" y="2545110"/>
            <a:ext cx="1923306" cy="55245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8839200" y="3478560"/>
            <a:ext cx="609600" cy="9525"/>
          </a:xfrm>
          <a:prstGeom prst="rect">
            <a:avLst/>
          </a:prstGeom>
          <a:solidFill>
            <a:srgbClr val="9DAA8F"/>
          </a:solidFill>
          <a:ln/>
        </p:spPr>
      </p:sp>
      <p:sp>
        <p:nvSpPr>
          <p:cNvPr id="5" name="Text 1"/>
          <p:cNvSpPr/>
          <p:nvPr/>
        </p:nvSpPr>
        <p:spPr>
          <a:xfrm>
            <a:off x="4749398" y="3869085"/>
            <a:ext cx="8789129" cy="16725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850" spc="38" kern="0" dirty="0">
                <a:solidFill>
                  <a:srgbClr val="FAFA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guest, every shift, the same standard of care</a:t>
            </a:r>
            <a:endParaRPr lang="en-US" sz="5850" dirty="0"/>
          </a:p>
        </p:txBody>
      </p:sp>
      <p:sp>
        <p:nvSpPr>
          <p:cNvPr id="6" name="Text 2"/>
          <p:cNvSpPr/>
          <p:nvPr/>
        </p:nvSpPr>
        <p:spPr>
          <a:xfrm>
            <a:off x="5710238" y="5827365"/>
            <a:ext cx="6867525" cy="9239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2325" dirty="0">
                <a:solidFill>
                  <a:srgbClr val="CBD2C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set the tone the moment a guest walks in. Let’s practice.</a:t>
            </a:r>
            <a:endParaRPr lang="en-US" sz="2325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5203" y="7284690"/>
            <a:ext cx="457200" cy="457200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8318153" y="7294215"/>
            <a:ext cx="9525" cy="438150"/>
          </a:xfrm>
          <a:prstGeom prst="rect">
            <a:avLst/>
          </a:prstGeom>
          <a:solidFill>
            <a:srgbClr val="FAFAFA">
              <a:alpha val="30000"/>
            </a:srgbClr>
          </a:solidFill>
          <a:ln/>
        </p:spPr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8613428" y="7389465"/>
            <a:ext cx="247650" cy="24765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975378" y="7363271"/>
            <a:ext cx="1813545" cy="338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800" spc="288" kern="0" dirty="0">
                <a:solidFill>
                  <a:srgbClr val="CBD2C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@SEAISLAND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2026-06-24T01:33:18Z</dcterms:created>
  <dcterms:modified xsi:type="dcterms:W3CDTF">2026-06-24T01:33:18Z</dcterms:modified>
</cp:coreProperties>
</file>